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7315200" cy="9601200"/>
  <p:defaultTextStyle>
    <a:defPPr>
      <a:defRPr lang="en-GB"/>
    </a:defPPr>
    <a:lvl1pPr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1pPr>
    <a:lvl2pPr marL="4572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2pPr>
    <a:lvl3pPr marL="9144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3pPr>
    <a:lvl4pPr marL="13716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4pPr>
    <a:lvl5pPr marL="18288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mo" initials="AMW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FFFF00"/>
    <a:srgbClr val="DDDDDD"/>
    <a:srgbClr val="66FF66"/>
    <a:srgbClr val="FF9933"/>
    <a:srgbClr val="2B57B0"/>
    <a:srgbClr val="BAE1FF"/>
    <a:srgbClr val="FC2704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84" autoAdjust="0"/>
    <p:restoredTop sz="85481" autoAdjust="0"/>
  </p:normalViewPr>
  <p:slideViewPr>
    <p:cSldViewPr>
      <p:cViewPr varScale="1">
        <p:scale>
          <a:sx n="93" d="100"/>
          <a:sy n="93" d="100"/>
        </p:scale>
        <p:origin x="-780" y="-108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1992" y="-96"/>
      </p:cViewPr>
      <p:guideLst>
        <p:guide orient="horz" pos="3025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 algn="r"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 algn="r" defTabSz="473075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8189EDD3-76BA-409E-B0E6-92621F9885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8524875" y="-5668963"/>
            <a:ext cx="17054513" cy="12790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38825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219200" y="730250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40412" cy="43195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96323" tIns="48161" rIns="96323" bIns="48161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B52EB-DAA9-40F4-A54B-65507504A190}" type="datetime1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1EBDD-AF86-4FF7-B5AD-F4E135F15A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9180513" cy="685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83F764-7B3B-4E13-BBDC-0D86DFD07E2A}" type="datetime1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B1B84-1149-468F-8E3D-074FDC78B83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032ED-2F90-45EA-A193-0D1FFF3F05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981200"/>
            <a:ext cx="4000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241D54-DAE3-483B-892F-23C37354A024}" type="datetime1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694F-286E-4A65-92D2-B13F06A71E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946D9A-7E75-4261-A6DC-E88AF44EFD1E}" type="datetime1">
              <a:rPr lang="en-US" smtClean="0"/>
              <a:pPr/>
              <a:t>1/27/2010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C5EBC-B10D-4583-A969-0D1DC2F7F9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BC5550-75D2-4EBD-B60F-5AC9A918C922}" type="datetime1">
              <a:rPr lang="en-US" smtClean="0"/>
              <a:pPr/>
              <a:t>1/27/2010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443A2-202C-40DA-938E-C7B2F59395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FEF5BD-A7E8-4287-8F50-E3FECB0787E3}" type="datetime1">
              <a:rPr lang="en-US" smtClean="0"/>
              <a:pPr/>
              <a:t>1/27/2010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6B8DE-68D0-44E3-AD9A-4ED90CA9C1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E27850-300C-4398-A95C-23DEA8FEDC0E}" type="datetime1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84BF3-DD52-4E48-B825-25FC64E6B5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06951-E797-4DC3-85BF-0C65BC8B1B43}" type="datetime1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0A10F-6734-4F89-B7E7-A32D29EDC6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ackground2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8153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fld id="{088F9A02-D05A-4042-867E-59BA0BCAE2B4}" type="datetime1">
              <a:rPr lang="en-US" smtClean="0"/>
              <a:pPr/>
              <a:t>1/27/2010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400800"/>
            <a:ext cx="411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008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1E652683-1DA0-4231-9FA8-9F4A36E614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83" r:id="rId10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ＭＳ Ｐゴシック" pitchFamily="-1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142844" y="6245225"/>
            <a:ext cx="6481762" cy="476250"/>
          </a:xfrm>
          <a:prstGeom prst="rect">
            <a:avLst/>
          </a:prstGeom>
        </p:spPr>
        <p:txBody>
          <a:bodyPr/>
          <a:lstStyle/>
          <a:p>
            <a:r>
              <a:rPr lang="en-CA" sz="1800" dirty="0"/>
              <a:t>Ann Marie Westgate, CISSP </a:t>
            </a:r>
            <a:r>
              <a:rPr lang="en-CA" sz="1800" dirty="0" smtClean="0"/>
              <a:t>© 2009.  </a:t>
            </a:r>
            <a:r>
              <a:rPr lang="en-CA" sz="1800" dirty="0"/>
              <a:t>This material not to be reproduced without permission of author.</a:t>
            </a:r>
            <a:endParaRPr lang="en-US" sz="1800" dirty="0"/>
          </a:p>
        </p:txBody>
      </p:sp>
      <p:sp>
        <p:nvSpPr>
          <p:cNvPr id="21581" name="Text Box 77"/>
          <p:cNvSpPr txBox="1">
            <a:spLocks noChangeArrowheads="1"/>
          </p:cNvSpPr>
          <p:nvPr/>
        </p:nvSpPr>
        <p:spPr bwMode="auto">
          <a:xfrm>
            <a:off x="7164388" y="5876925"/>
            <a:ext cx="170815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>
              <a:spcBef>
                <a:spcPct val="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400C4A50-F414-4748-BBC5-B4B2361FB2BB}" type="datetime4">
              <a:rPr lang="en-CA" sz="1600" b="1">
                <a:solidFill>
                  <a:srgbClr val="2B57B0"/>
                </a:solidFill>
                <a:latin typeface="Arial Narrow" pitchFamily="34" charset="0"/>
              </a:rPr>
              <a:pPr algn="r">
                <a:spcBef>
                  <a:spcPct val="0"/>
                </a:spcBef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January 27, 2010</a:t>
            </a:fld>
            <a:endParaRPr lang="en-CA" sz="1600" b="1">
              <a:solidFill>
                <a:srgbClr val="2B57B0"/>
              </a:solidFill>
              <a:latin typeface="Arial Narrow" pitchFamily="34" charset="0"/>
            </a:endParaRPr>
          </a:p>
        </p:txBody>
      </p:sp>
      <p:sp>
        <p:nvSpPr>
          <p:cNvPr id="21589" name="Rectangle 8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2800" dirty="0"/>
              <a:t>L02 Kerberos </a:t>
            </a:r>
            <a:r>
              <a:rPr lang="en-CA" sz="2800" dirty="0" smtClean="0"/>
              <a:t>Analogy</a:t>
            </a:r>
            <a:endParaRPr lang="en-CA" sz="2800" dirty="0"/>
          </a:p>
        </p:txBody>
      </p:sp>
      <p:sp>
        <p:nvSpPr>
          <p:cNvPr id="21590" name="Rectangle 8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Ann Marie Westgate, CISSP </a:t>
            </a:r>
          </a:p>
          <a:p>
            <a:r>
              <a:rPr lang="en-CA" dirty="0"/>
              <a:t>© 2008.  This material not to be reproduced without permission of author.</a:t>
            </a:r>
            <a:endParaRPr lang="en-US" dirty="0"/>
          </a:p>
        </p:txBody>
      </p:sp>
      <p:sp>
        <p:nvSpPr>
          <p:cNvPr id="3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D600859A-30F1-436A-8186-3B2F0A0394D4}" type="slidenum">
              <a:rPr lang="en-US"/>
              <a:pPr/>
              <a:t>2</a:t>
            </a:fld>
            <a:endParaRPr lang="en-US"/>
          </a:p>
        </p:txBody>
      </p:sp>
      <p:sp>
        <p:nvSpPr>
          <p:cNvPr id="331779" name="Line 3"/>
          <p:cNvSpPr>
            <a:spLocks noChangeShapeType="1"/>
          </p:cNvSpPr>
          <p:nvPr/>
        </p:nvSpPr>
        <p:spPr bwMode="auto">
          <a:xfrm flipH="1" flipV="1">
            <a:off x="2124075" y="4149725"/>
            <a:ext cx="172720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0" name="AutoShape 4"/>
          <p:cNvSpPr>
            <a:spLocks noChangeArrowheads="1"/>
          </p:cNvSpPr>
          <p:nvPr/>
        </p:nvSpPr>
        <p:spPr bwMode="auto">
          <a:xfrm>
            <a:off x="5364163" y="3860800"/>
            <a:ext cx="1295400" cy="792163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defTabSz="914400"/>
            <a:r>
              <a:rPr lang="en-CA" sz="1400"/>
              <a:t>Beer please</a:t>
            </a:r>
          </a:p>
        </p:txBody>
      </p:sp>
      <p:pic>
        <p:nvPicPr>
          <p:cNvPr id="331781" name="Picture 5" descr="MCj043262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550" y="4221163"/>
            <a:ext cx="1704975" cy="1704975"/>
          </a:xfrm>
          <a:prstGeom prst="rect">
            <a:avLst/>
          </a:prstGeom>
          <a:noFill/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987675" y="1557338"/>
            <a:ext cx="1439863" cy="1295400"/>
            <a:chOff x="340" y="981"/>
            <a:chExt cx="907" cy="816"/>
          </a:xfrm>
        </p:grpSpPr>
        <p:sp>
          <p:nvSpPr>
            <p:cNvPr id="331783" name="Rectangle 7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1784" name="Rectangle 8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Export</a:t>
              </a:r>
            </a:p>
          </p:txBody>
        </p:sp>
        <p:sp>
          <p:nvSpPr>
            <p:cNvPr id="331785" name="Line 9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1786" name="Line 10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860925" y="1557338"/>
            <a:ext cx="1439863" cy="1295400"/>
            <a:chOff x="340" y="981"/>
            <a:chExt cx="907" cy="816"/>
          </a:xfrm>
        </p:grpSpPr>
        <p:sp>
          <p:nvSpPr>
            <p:cNvPr id="331788" name="Rectangle 12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1789" name="Rectangle 13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Canadian</a:t>
              </a:r>
            </a:p>
          </p:txBody>
        </p:sp>
        <p:sp>
          <p:nvSpPr>
            <p:cNvPr id="331790" name="Line 14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1791" name="Line 15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661150" y="1557338"/>
            <a:ext cx="1439863" cy="1295400"/>
            <a:chOff x="340" y="981"/>
            <a:chExt cx="907" cy="816"/>
          </a:xfrm>
        </p:grpSpPr>
        <p:sp>
          <p:nvSpPr>
            <p:cNvPr id="331793" name="Rectangle 17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1794" name="Rectangle 18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Coors Light</a:t>
              </a:r>
            </a:p>
          </p:txBody>
        </p:sp>
        <p:sp>
          <p:nvSpPr>
            <p:cNvPr id="331795" name="Line 19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1796" name="Line 20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23850" y="2336800"/>
            <a:ext cx="2160588" cy="1889125"/>
            <a:chOff x="204" y="1472"/>
            <a:chExt cx="1361" cy="1190"/>
          </a:xfrm>
        </p:grpSpPr>
        <p:sp>
          <p:nvSpPr>
            <p:cNvPr id="331798" name="Rectangle 22"/>
            <p:cNvSpPr>
              <a:spLocks noChangeArrowheads="1"/>
            </p:cNvSpPr>
            <p:nvPr/>
          </p:nvSpPr>
          <p:spPr bwMode="auto">
            <a:xfrm>
              <a:off x="2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AS</a:t>
              </a:r>
            </a:p>
          </p:txBody>
        </p:sp>
        <p:sp>
          <p:nvSpPr>
            <p:cNvPr id="331799" name="Rectangle 23"/>
            <p:cNvSpPr>
              <a:spLocks noChangeArrowheads="1"/>
            </p:cNvSpPr>
            <p:nvPr/>
          </p:nvSpPr>
          <p:spPr bwMode="auto">
            <a:xfrm>
              <a:off x="249" y="1616"/>
              <a:ext cx="1179" cy="181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KDC</a:t>
              </a:r>
            </a:p>
          </p:txBody>
        </p:sp>
        <p:sp>
          <p:nvSpPr>
            <p:cNvPr id="331800" name="Line 24"/>
            <p:cNvSpPr>
              <a:spLocks noChangeShapeType="1"/>
            </p:cNvSpPr>
            <p:nvPr/>
          </p:nvSpPr>
          <p:spPr bwMode="auto">
            <a:xfrm>
              <a:off x="249" y="175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1801" name="Line 25"/>
            <p:cNvSpPr>
              <a:spLocks noChangeShapeType="1"/>
            </p:cNvSpPr>
            <p:nvPr/>
          </p:nvSpPr>
          <p:spPr bwMode="auto">
            <a:xfrm>
              <a:off x="1428" y="1706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1802" name="Rectangle 26"/>
            <p:cNvSpPr>
              <a:spLocks noChangeArrowheads="1"/>
            </p:cNvSpPr>
            <p:nvPr/>
          </p:nvSpPr>
          <p:spPr bwMode="auto">
            <a:xfrm>
              <a:off x="8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TGS</a:t>
              </a:r>
            </a:p>
          </p:txBody>
        </p:sp>
        <p:sp>
          <p:nvSpPr>
            <p:cNvPr id="331803" name="Text Box 27"/>
            <p:cNvSpPr txBox="1">
              <a:spLocks noChangeArrowheads="1"/>
            </p:cNvSpPr>
            <p:nvPr/>
          </p:nvSpPr>
          <p:spPr bwMode="auto">
            <a:xfrm>
              <a:off x="204" y="1472"/>
              <a:ext cx="1315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algn="l" defTabSz="914400">
                <a:spcBef>
                  <a:spcPct val="50000"/>
                </a:spcBef>
              </a:pPr>
              <a:r>
                <a:rPr lang="en-CA" sz="900"/>
                <a:t>Key Distribution Center</a:t>
              </a:r>
            </a:p>
          </p:txBody>
        </p:sp>
        <p:sp>
          <p:nvSpPr>
            <p:cNvPr id="331804" name="Text Box 28"/>
            <p:cNvSpPr txBox="1">
              <a:spLocks noChangeArrowheads="1"/>
            </p:cNvSpPr>
            <p:nvPr/>
          </p:nvSpPr>
          <p:spPr bwMode="auto">
            <a:xfrm>
              <a:off x="249" y="2432"/>
              <a:ext cx="590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Authentication Server</a:t>
              </a:r>
            </a:p>
          </p:txBody>
        </p:sp>
        <p:sp>
          <p:nvSpPr>
            <p:cNvPr id="331805" name="Text Box 29"/>
            <p:cNvSpPr txBox="1">
              <a:spLocks noChangeArrowheads="1"/>
            </p:cNvSpPr>
            <p:nvPr/>
          </p:nvSpPr>
          <p:spPr bwMode="auto">
            <a:xfrm>
              <a:off x="839" y="2432"/>
              <a:ext cx="726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Ticket Granting Service</a:t>
              </a:r>
            </a:p>
          </p:txBody>
        </p:sp>
      </p:grpSp>
      <p:sp>
        <p:nvSpPr>
          <p:cNvPr id="331806" name="AutoShape 30"/>
          <p:cNvSpPr>
            <a:spLocks noChangeArrowheads="1"/>
          </p:cNvSpPr>
          <p:nvPr/>
        </p:nvSpPr>
        <p:spPr bwMode="auto">
          <a:xfrm>
            <a:off x="107950" y="1557338"/>
            <a:ext cx="1295400" cy="792162"/>
          </a:xfrm>
          <a:prstGeom prst="wedgeEllipseCallout">
            <a:avLst>
              <a:gd name="adj1" fmla="val -10171"/>
              <a:gd name="adj2" fmla="val 106514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defTabSz="914400"/>
            <a:r>
              <a:rPr lang="en-CA" sz="1200"/>
              <a:t>You must show ID</a:t>
            </a:r>
          </a:p>
        </p:txBody>
      </p:sp>
      <p:pic>
        <p:nvPicPr>
          <p:cNvPr id="331807" name="Picture 31" descr="MCBD07295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4797425"/>
            <a:ext cx="1316037" cy="1003300"/>
          </a:xfrm>
          <a:prstGeom prst="rect">
            <a:avLst/>
          </a:prstGeom>
          <a:noFill/>
        </p:spPr>
      </p:pic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79" grpId="0" animBg="1"/>
      <p:bldP spid="331780" grpId="0" animBg="1"/>
      <p:bldP spid="33180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F7841E86-0D8E-4D95-81DA-325FED5A1767}" type="slidenum">
              <a:rPr lang="en-US"/>
              <a:pPr/>
              <a:t>3</a:t>
            </a:fld>
            <a:endParaRPr 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n-CA" i="1" dirty="0"/>
          </a:p>
        </p:txBody>
      </p:sp>
      <p:sp>
        <p:nvSpPr>
          <p:cNvPr id="332803" name="Freeform 3"/>
          <p:cNvSpPr>
            <a:spLocks/>
          </p:cNvSpPr>
          <p:nvPr/>
        </p:nvSpPr>
        <p:spPr bwMode="auto">
          <a:xfrm>
            <a:off x="971550" y="4076700"/>
            <a:ext cx="2879725" cy="936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14" y="590"/>
              </a:cxn>
            </a:cxnLst>
            <a:rect l="0" t="0" r="r" b="b"/>
            <a:pathLst>
              <a:path w="1814" h="590">
                <a:moveTo>
                  <a:pt x="0" y="0"/>
                </a:moveTo>
                <a:cubicBezTo>
                  <a:pt x="774" y="261"/>
                  <a:pt x="1549" y="522"/>
                  <a:pt x="1814" y="590"/>
                </a:cubicBezTo>
              </a:path>
            </a:pathLst>
          </a:custGeom>
          <a:noFill/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804" name="Line 4"/>
          <p:cNvSpPr>
            <a:spLocks noChangeShapeType="1"/>
          </p:cNvSpPr>
          <p:nvPr/>
        </p:nvSpPr>
        <p:spPr bwMode="auto">
          <a:xfrm flipH="1" flipV="1">
            <a:off x="1547813" y="4221163"/>
            <a:ext cx="2446337" cy="11509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32805" name="Picture 5" descr="MCj043262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550" y="4221163"/>
            <a:ext cx="1704975" cy="1704975"/>
          </a:xfrm>
          <a:prstGeom prst="rect">
            <a:avLst/>
          </a:prstGeom>
          <a:noFill/>
        </p:spPr>
      </p:pic>
      <p:sp>
        <p:nvSpPr>
          <p:cNvPr id="332806" name="AutoShape 6"/>
          <p:cNvSpPr>
            <a:spLocks noChangeArrowheads="1"/>
          </p:cNvSpPr>
          <p:nvPr/>
        </p:nvSpPr>
        <p:spPr bwMode="auto">
          <a:xfrm>
            <a:off x="428596" y="3286124"/>
            <a:ext cx="936625" cy="711200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CA" sz="1200"/>
              <a:t>Ticket Granting Ticket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987675" y="1557338"/>
            <a:ext cx="1439863" cy="1295400"/>
            <a:chOff x="340" y="981"/>
            <a:chExt cx="907" cy="816"/>
          </a:xfrm>
        </p:grpSpPr>
        <p:sp>
          <p:nvSpPr>
            <p:cNvPr id="332808" name="Rectangle 8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2809" name="Rectangle 9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Export</a:t>
              </a:r>
            </a:p>
          </p:txBody>
        </p:sp>
        <p:sp>
          <p:nvSpPr>
            <p:cNvPr id="332810" name="Line 10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811" name="Line 11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860925" y="1557338"/>
            <a:ext cx="1439863" cy="1295400"/>
            <a:chOff x="340" y="981"/>
            <a:chExt cx="907" cy="816"/>
          </a:xfrm>
        </p:grpSpPr>
        <p:sp>
          <p:nvSpPr>
            <p:cNvPr id="332813" name="Rectangle 13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2814" name="Rectangle 14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Canadian</a:t>
              </a:r>
            </a:p>
          </p:txBody>
        </p:sp>
        <p:sp>
          <p:nvSpPr>
            <p:cNvPr id="332815" name="Line 15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816" name="Line 16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6661150" y="1557338"/>
            <a:ext cx="1439863" cy="1295400"/>
            <a:chOff x="340" y="981"/>
            <a:chExt cx="907" cy="816"/>
          </a:xfrm>
        </p:grpSpPr>
        <p:sp>
          <p:nvSpPr>
            <p:cNvPr id="332818" name="Rectangle 18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2819" name="Rectangle 19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Coors Light</a:t>
              </a:r>
            </a:p>
          </p:txBody>
        </p:sp>
        <p:sp>
          <p:nvSpPr>
            <p:cNvPr id="332820" name="Line 20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821" name="Line 21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323850" y="2336800"/>
            <a:ext cx="2160588" cy="1889125"/>
            <a:chOff x="204" y="1472"/>
            <a:chExt cx="1361" cy="1190"/>
          </a:xfrm>
        </p:grpSpPr>
        <p:sp>
          <p:nvSpPr>
            <p:cNvPr id="332823" name="Rectangle 23"/>
            <p:cNvSpPr>
              <a:spLocks noChangeArrowheads="1"/>
            </p:cNvSpPr>
            <p:nvPr/>
          </p:nvSpPr>
          <p:spPr bwMode="auto">
            <a:xfrm>
              <a:off x="2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AS</a:t>
              </a:r>
            </a:p>
          </p:txBody>
        </p:sp>
        <p:sp>
          <p:nvSpPr>
            <p:cNvPr id="332824" name="Rectangle 24"/>
            <p:cNvSpPr>
              <a:spLocks noChangeArrowheads="1"/>
            </p:cNvSpPr>
            <p:nvPr/>
          </p:nvSpPr>
          <p:spPr bwMode="auto">
            <a:xfrm>
              <a:off x="249" y="1616"/>
              <a:ext cx="1179" cy="181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KDC</a:t>
              </a:r>
            </a:p>
          </p:txBody>
        </p:sp>
        <p:sp>
          <p:nvSpPr>
            <p:cNvPr id="332825" name="Line 25"/>
            <p:cNvSpPr>
              <a:spLocks noChangeShapeType="1"/>
            </p:cNvSpPr>
            <p:nvPr/>
          </p:nvSpPr>
          <p:spPr bwMode="auto">
            <a:xfrm>
              <a:off x="249" y="175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826" name="Line 26"/>
            <p:cNvSpPr>
              <a:spLocks noChangeShapeType="1"/>
            </p:cNvSpPr>
            <p:nvPr/>
          </p:nvSpPr>
          <p:spPr bwMode="auto">
            <a:xfrm>
              <a:off x="1428" y="1706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827" name="Rectangle 27"/>
            <p:cNvSpPr>
              <a:spLocks noChangeArrowheads="1"/>
            </p:cNvSpPr>
            <p:nvPr/>
          </p:nvSpPr>
          <p:spPr bwMode="auto">
            <a:xfrm>
              <a:off x="8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TGS</a:t>
              </a:r>
            </a:p>
          </p:txBody>
        </p:sp>
        <p:sp>
          <p:nvSpPr>
            <p:cNvPr id="332828" name="Text Box 28"/>
            <p:cNvSpPr txBox="1">
              <a:spLocks noChangeArrowheads="1"/>
            </p:cNvSpPr>
            <p:nvPr/>
          </p:nvSpPr>
          <p:spPr bwMode="auto">
            <a:xfrm>
              <a:off x="204" y="1472"/>
              <a:ext cx="1315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algn="l" defTabSz="914400">
                <a:spcBef>
                  <a:spcPct val="50000"/>
                </a:spcBef>
              </a:pPr>
              <a:r>
                <a:rPr lang="en-CA" sz="900"/>
                <a:t>Key Distribution Center</a:t>
              </a:r>
            </a:p>
          </p:txBody>
        </p:sp>
        <p:sp>
          <p:nvSpPr>
            <p:cNvPr id="332829" name="Text Box 29"/>
            <p:cNvSpPr txBox="1">
              <a:spLocks noChangeArrowheads="1"/>
            </p:cNvSpPr>
            <p:nvPr/>
          </p:nvSpPr>
          <p:spPr bwMode="auto">
            <a:xfrm>
              <a:off x="249" y="2432"/>
              <a:ext cx="590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 dirty="0"/>
                <a:t>Authentication Server</a:t>
              </a:r>
            </a:p>
          </p:txBody>
        </p:sp>
        <p:sp>
          <p:nvSpPr>
            <p:cNvPr id="332830" name="Text Box 30"/>
            <p:cNvSpPr txBox="1">
              <a:spLocks noChangeArrowheads="1"/>
            </p:cNvSpPr>
            <p:nvPr/>
          </p:nvSpPr>
          <p:spPr bwMode="auto">
            <a:xfrm>
              <a:off x="839" y="2432"/>
              <a:ext cx="726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Ticket Granting Service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0.04282 L 0.50018 0.284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2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1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4" grpId="0" animBg="1"/>
      <p:bldP spid="332806" grpId="0" animBg="1"/>
      <p:bldP spid="33280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266F9D7B-2B75-43CA-AC33-E2B9D222B80A}" type="slidenum">
              <a:rPr lang="en-US"/>
              <a:pPr/>
              <a:t>4</a:t>
            </a:fld>
            <a:endParaRPr lang="en-US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n-CA" i="1" dirty="0"/>
          </a:p>
        </p:txBody>
      </p:sp>
      <p:sp>
        <p:nvSpPr>
          <p:cNvPr id="333827" name="Freeform 3"/>
          <p:cNvSpPr>
            <a:spLocks/>
          </p:cNvSpPr>
          <p:nvPr/>
        </p:nvSpPr>
        <p:spPr bwMode="auto">
          <a:xfrm>
            <a:off x="971550" y="4076700"/>
            <a:ext cx="2879725" cy="936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14" y="590"/>
              </a:cxn>
            </a:cxnLst>
            <a:rect l="0" t="0" r="r" b="b"/>
            <a:pathLst>
              <a:path w="1814" h="590">
                <a:moveTo>
                  <a:pt x="0" y="0"/>
                </a:moveTo>
                <a:cubicBezTo>
                  <a:pt x="774" y="261"/>
                  <a:pt x="1549" y="522"/>
                  <a:pt x="1814" y="590"/>
                </a:cubicBezTo>
              </a:path>
            </a:pathLst>
          </a:custGeom>
          <a:noFill/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3828" name="AutoShape 4"/>
          <p:cNvSpPr>
            <a:spLocks noChangeArrowheads="1"/>
          </p:cNvSpPr>
          <p:nvPr/>
        </p:nvSpPr>
        <p:spPr bwMode="auto">
          <a:xfrm>
            <a:off x="5364163" y="5445125"/>
            <a:ext cx="936625" cy="711200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CA" sz="1200"/>
              <a:t>Ticket Granting Ticket</a:t>
            </a:r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 flipV="1">
            <a:off x="4932363" y="2997200"/>
            <a:ext cx="144462" cy="10795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triangl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3830" name="AutoShape 6"/>
          <p:cNvSpPr>
            <a:spLocks noChangeArrowheads="1"/>
          </p:cNvSpPr>
          <p:nvPr/>
        </p:nvSpPr>
        <p:spPr bwMode="auto">
          <a:xfrm>
            <a:off x="2843213" y="3103563"/>
            <a:ext cx="1817687" cy="1264980"/>
          </a:xfrm>
          <a:prstGeom prst="cloudCallout">
            <a:avLst>
              <a:gd name="adj1" fmla="val 44847"/>
              <a:gd name="adj2" fmla="val 68606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/>
            <a:r>
              <a:rPr lang="en-CA" sz="1200"/>
              <a:t>What I would really like is a Molson Canadian</a:t>
            </a:r>
          </a:p>
        </p:txBody>
      </p:sp>
      <p:pic>
        <p:nvPicPr>
          <p:cNvPr id="333831" name="Picture 7" descr="MCj043262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4221163"/>
            <a:ext cx="1704975" cy="1704975"/>
          </a:xfrm>
          <a:prstGeom prst="rect">
            <a:avLst/>
          </a:prstGeom>
          <a:noFill/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987675" y="1557338"/>
            <a:ext cx="1439863" cy="1295400"/>
            <a:chOff x="340" y="981"/>
            <a:chExt cx="907" cy="816"/>
          </a:xfrm>
        </p:grpSpPr>
        <p:sp>
          <p:nvSpPr>
            <p:cNvPr id="333833" name="Rectangle 9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3834" name="Rectangle 10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Export</a:t>
              </a:r>
            </a:p>
          </p:txBody>
        </p:sp>
        <p:sp>
          <p:nvSpPr>
            <p:cNvPr id="333835" name="Line 11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3836" name="Line 12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860925" y="1557338"/>
            <a:ext cx="1439863" cy="1295400"/>
            <a:chOff x="340" y="981"/>
            <a:chExt cx="907" cy="816"/>
          </a:xfrm>
        </p:grpSpPr>
        <p:sp>
          <p:nvSpPr>
            <p:cNvPr id="333838" name="Rectangle 14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3839" name="Rectangle 15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Canadian</a:t>
              </a:r>
            </a:p>
          </p:txBody>
        </p:sp>
        <p:sp>
          <p:nvSpPr>
            <p:cNvPr id="333840" name="Line 16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3841" name="Line 17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661150" y="1557338"/>
            <a:ext cx="1439863" cy="1295400"/>
            <a:chOff x="340" y="981"/>
            <a:chExt cx="907" cy="816"/>
          </a:xfrm>
        </p:grpSpPr>
        <p:sp>
          <p:nvSpPr>
            <p:cNvPr id="333843" name="Rectangle 19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3844" name="Rectangle 20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Coors Light</a:t>
              </a:r>
            </a:p>
          </p:txBody>
        </p:sp>
        <p:sp>
          <p:nvSpPr>
            <p:cNvPr id="333845" name="Line 21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3846" name="Line 22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3847" name="AutoShape 23"/>
          <p:cNvSpPr>
            <a:spLocks noChangeArrowheads="1"/>
          </p:cNvSpPr>
          <p:nvPr/>
        </p:nvSpPr>
        <p:spPr bwMode="auto">
          <a:xfrm>
            <a:off x="5935663" y="3051175"/>
            <a:ext cx="1776412" cy="1452384"/>
          </a:xfrm>
          <a:prstGeom prst="cloudCallout">
            <a:avLst>
              <a:gd name="adj1" fmla="val -86144"/>
              <a:gd name="adj2" fmla="val 62500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/>
            <a:r>
              <a:rPr lang="en-CA" sz="1400"/>
              <a:t>Looks like I need a service ticket</a:t>
            </a: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323850" y="2336800"/>
            <a:ext cx="2160588" cy="1889125"/>
            <a:chOff x="204" y="1472"/>
            <a:chExt cx="1361" cy="1190"/>
          </a:xfrm>
        </p:grpSpPr>
        <p:sp>
          <p:nvSpPr>
            <p:cNvPr id="333849" name="Rectangle 25"/>
            <p:cNvSpPr>
              <a:spLocks noChangeArrowheads="1"/>
            </p:cNvSpPr>
            <p:nvPr/>
          </p:nvSpPr>
          <p:spPr bwMode="auto">
            <a:xfrm>
              <a:off x="2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AS</a:t>
              </a:r>
            </a:p>
          </p:txBody>
        </p:sp>
        <p:sp>
          <p:nvSpPr>
            <p:cNvPr id="333850" name="Rectangle 26"/>
            <p:cNvSpPr>
              <a:spLocks noChangeArrowheads="1"/>
            </p:cNvSpPr>
            <p:nvPr/>
          </p:nvSpPr>
          <p:spPr bwMode="auto">
            <a:xfrm>
              <a:off x="249" y="1616"/>
              <a:ext cx="1179" cy="181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KDC</a:t>
              </a:r>
            </a:p>
          </p:txBody>
        </p:sp>
        <p:sp>
          <p:nvSpPr>
            <p:cNvPr id="333851" name="Line 27"/>
            <p:cNvSpPr>
              <a:spLocks noChangeShapeType="1"/>
            </p:cNvSpPr>
            <p:nvPr/>
          </p:nvSpPr>
          <p:spPr bwMode="auto">
            <a:xfrm>
              <a:off x="249" y="175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3852" name="Line 28"/>
            <p:cNvSpPr>
              <a:spLocks noChangeShapeType="1"/>
            </p:cNvSpPr>
            <p:nvPr/>
          </p:nvSpPr>
          <p:spPr bwMode="auto">
            <a:xfrm>
              <a:off x="1428" y="1706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3853" name="Rectangle 29"/>
            <p:cNvSpPr>
              <a:spLocks noChangeArrowheads="1"/>
            </p:cNvSpPr>
            <p:nvPr/>
          </p:nvSpPr>
          <p:spPr bwMode="auto">
            <a:xfrm>
              <a:off x="8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TGS</a:t>
              </a:r>
            </a:p>
          </p:txBody>
        </p:sp>
        <p:sp>
          <p:nvSpPr>
            <p:cNvPr id="333854" name="Text Box 30"/>
            <p:cNvSpPr txBox="1">
              <a:spLocks noChangeArrowheads="1"/>
            </p:cNvSpPr>
            <p:nvPr/>
          </p:nvSpPr>
          <p:spPr bwMode="auto">
            <a:xfrm>
              <a:off x="204" y="1472"/>
              <a:ext cx="1315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algn="l" defTabSz="914400">
                <a:spcBef>
                  <a:spcPct val="50000"/>
                </a:spcBef>
              </a:pPr>
              <a:r>
                <a:rPr lang="en-CA" sz="900"/>
                <a:t>Key Distribution Center</a:t>
              </a:r>
            </a:p>
          </p:txBody>
        </p:sp>
        <p:sp>
          <p:nvSpPr>
            <p:cNvPr id="333855" name="Text Box 31"/>
            <p:cNvSpPr txBox="1">
              <a:spLocks noChangeArrowheads="1"/>
            </p:cNvSpPr>
            <p:nvPr/>
          </p:nvSpPr>
          <p:spPr bwMode="auto">
            <a:xfrm>
              <a:off x="249" y="2432"/>
              <a:ext cx="590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Authentication Server</a:t>
              </a:r>
            </a:p>
          </p:txBody>
        </p:sp>
        <p:sp>
          <p:nvSpPr>
            <p:cNvPr id="333856" name="Text Box 32"/>
            <p:cNvSpPr txBox="1">
              <a:spLocks noChangeArrowheads="1"/>
            </p:cNvSpPr>
            <p:nvPr/>
          </p:nvSpPr>
          <p:spPr bwMode="auto">
            <a:xfrm>
              <a:off x="839" y="2432"/>
              <a:ext cx="726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Ticket Granting Service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9" grpId="0" animBg="1"/>
      <p:bldP spid="333830" grpId="0" animBg="1"/>
      <p:bldP spid="3338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56C1A8FA-94CC-425C-B1D3-1159A36D1984}" type="slidenum">
              <a:rPr lang="en-US"/>
              <a:pPr/>
              <a:t>5</a:t>
            </a:fld>
            <a:endParaRPr lang="en-US"/>
          </a:p>
        </p:txBody>
      </p:sp>
      <p:sp>
        <p:nvSpPr>
          <p:cNvPr id="334850" name="AutoShape 2"/>
          <p:cNvSpPr>
            <a:spLocks noChangeArrowheads="1"/>
          </p:cNvSpPr>
          <p:nvPr/>
        </p:nvSpPr>
        <p:spPr bwMode="auto">
          <a:xfrm>
            <a:off x="5364163" y="5445125"/>
            <a:ext cx="936625" cy="711200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CA" sz="1200"/>
              <a:t>Ticket Granting Ticket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n-CA" i="1" dirty="0"/>
          </a:p>
        </p:txBody>
      </p:sp>
      <p:sp>
        <p:nvSpPr>
          <p:cNvPr id="334852" name="Freeform 4"/>
          <p:cNvSpPr>
            <a:spLocks/>
          </p:cNvSpPr>
          <p:nvPr/>
        </p:nvSpPr>
        <p:spPr bwMode="auto">
          <a:xfrm>
            <a:off x="971550" y="4076700"/>
            <a:ext cx="2879725" cy="936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14" y="590"/>
              </a:cxn>
            </a:cxnLst>
            <a:rect l="0" t="0" r="r" b="b"/>
            <a:pathLst>
              <a:path w="1814" h="590">
                <a:moveTo>
                  <a:pt x="0" y="0"/>
                </a:moveTo>
                <a:cubicBezTo>
                  <a:pt x="774" y="261"/>
                  <a:pt x="1549" y="522"/>
                  <a:pt x="1814" y="590"/>
                </a:cubicBezTo>
              </a:path>
            </a:pathLst>
          </a:custGeom>
          <a:noFill/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4853" name="AutoShape 5"/>
          <p:cNvSpPr>
            <a:spLocks noChangeArrowheads="1"/>
          </p:cNvSpPr>
          <p:nvPr/>
        </p:nvSpPr>
        <p:spPr bwMode="auto">
          <a:xfrm>
            <a:off x="5286380" y="3860800"/>
            <a:ext cx="1878008" cy="996960"/>
          </a:xfrm>
          <a:prstGeom prst="wedgeEllipseCallout">
            <a:avLst>
              <a:gd name="adj1" fmla="val -45505"/>
              <a:gd name="adj2" fmla="val 37958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defTabSz="914400"/>
            <a:r>
              <a:rPr lang="en-CA" sz="1400" dirty="0"/>
              <a:t>I’d like to buy Molson Canadian</a:t>
            </a:r>
          </a:p>
        </p:txBody>
      </p:sp>
      <p:pic>
        <p:nvPicPr>
          <p:cNvPr id="334854" name="Picture 6" descr="MCj043262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550" y="4221163"/>
            <a:ext cx="1704975" cy="1704975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987675" y="1557338"/>
            <a:ext cx="1439863" cy="1295400"/>
            <a:chOff x="340" y="981"/>
            <a:chExt cx="907" cy="816"/>
          </a:xfrm>
        </p:grpSpPr>
        <p:sp>
          <p:nvSpPr>
            <p:cNvPr id="334856" name="Rectangle 8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4857" name="Rectangle 9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Export</a:t>
              </a:r>
            </a:p>
          </p:txBody>
        </p:sp>
        <p:sp>
          <p:nvSpPr>
            <p:cNvPr id="334858" name="Line 10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4859" name="Line 11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860925" y="1557338"/>
            <a:ext cx="1439863" cy="1295400"/>
            <a:chOff x="340" y="981"/>
            <a:chExt cx="907" cy="816"/>
          </a:xfrm>
        </p:grpSpPr>
        <p:sp>
          <p:nvSpPr>
            <p:cNvPr id="334861" name="Rectangle 13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4862" name="Rectangle 14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Canadian</a:t>
              </a:r>
            </a:p>
          </p:txBody>
        </p:sp>
        <p:sp>
          <p:nvSpPr>
            <p:cNvPr id="334863" name="Line 15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4864" name="Line 16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6661150" y="1557338"/>
            <a:ext cx="1439863" cy="1295400"/>
            <a:chOff x="340" y="981"/>
            <a:chExt cx="907" cy="816"/>
          </a:xfrm>
        </p:grpSpPr>
        <p:sp>
          <p:nvSpPr>
            <p:cNvPr id="334866" name="Rectangle 18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4867" name="Rectangle 19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Coors Light</a:t>
              </a:r>
            </a:p>
          </p:txBody>
        </p:sp>
        <p:sp>
          <p:nvSpPr>
            <p:cNvPr id="334868" name="Line 20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4869" name="Line 21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323850" y="2336800"/>
            <a:ext cx="2160588" cy="1889125"/>
            <a:chOff x="204" y="1472"/>
            <a:chExt cx="1361" cy="1190"/>
          </a:xfrm>
        </p:grpSpPr>
        <p:sp>
          <p:nvSpPr>
            <p:cNvPr id="334871" name="Rectangle 23"/>
            <p:cNvSpPr>
              <a:spLocks noChangeArrowheads="1"/>
            </p:cNvSpPr>
            <p:nvPr/>
          </p:nvSpPr>
          <p:spPr bwMode="auto">
            <a:xfrm>
              <a:off x="2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AS</a:t>
              </a:r>
            </a:p>
          </p:txBody>
        </p:sp>
        <p:sp>
          <p:nvSpPr>
            <p:cNvPr id="334872" name="Rectangle 24"/>
            <p:cNvSpPr>
              <a:spLocks noChangeArrowheads="1"/>
            </p:cNvSpPr>
            <p:nvPr/>
          </p:nvSpPr>
          <p:spPr bwMode="auto">
            <a:xfrm>
              <a:off x="249" y="1616"/>
              <a:ext cx="1179" cy="181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KDC</a:t>
              </a:r>
            </a:p>
          </p:txBody>
        </p:sp>
        <p:sp>
          <p:nvSpPr>
            <p:cNvPr id="334873" name="Line 25"/>
            <p:cNvSpPr>
              <a:spLocks noChangeShapeType="1"/>
            </p:cNvSpPr>
            <p:nvPr/>
          </p:nvSpPr>
          <p:spPr bwMode="auto">
            <a:xfrm>
              <a:off x="249" y="175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4874" name="Line 26"/>
            <p:cNvSpPr>
              <a:spLocks noChangeShapeType="1"/>
            </p:cNvSpPr>
            <p:nvPr/>
          </p:nvSpPr>
          <p:spPr bwMode="auto">
            <a:xfrm>
              <a:off x="1428" y="1706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4875" name="Rectangle 27"/>
            <p:cNvSpPr>
              <a:spLocks noChangeArrowheads="1"/>
            </p:cNvSpPr>
            <p:nvPr/>
          </p:nvSpPr>
          <p:spPr bwMode="auto">
            <a:xfrm>
              <a:off x="8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TGS</a:t>
              </a:r>
            </a:p>
          </p:txBody>
        </p:sp>
        <p:sp>
          <p:nvSpPr>
            <p:cNvPr id="334876" name="Text Box 28"/>
            <p:cNvSpPr txBox="1">
              <a:spLocks noChangeArrowheads="1"/>
            </p:cNvSpPr>
            <p:nvPr/>
          </p:nvSpPr>
          <p:spPr bwMode="auto">
            <a:xfrm>
              <a:off x="204" y="1472"/>
              <a:ext cx="1315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algn="l" defTabSz="914400">
                <a:spcBef>
                  <a:spcPct val="50000"/>
                </a:spcBef>
              </a:pPr>
              <a:r>
                <a:rPr lang="en-CA" sz="900"/>
                <a:t>Key Distribution Center</a:t>
              </a:r>
            </a:p>
          </p:txBody>
        </p:sp>
        <p:sp>
          <p:nvSpPr>
            <p:cNvPr id="334877" name="Text Box 29"/>
            <p:cNvSpPr txBox="1">
              <a:spLocks noChangeArrowheads="1"/>
            </p:cNvSpPr>
            <p:nvPr/>
          </p:nvSpPr>
          <p:spPr bwMode="auto">
            <a:xfrm>
              <a:off x="249" y="2432"/>
              <a:ext cx="590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Authentication Server</a:t>
              </a:r>
            </a:p>
          </p:txBody>
        </p:sp>
        <p:sp>
          <p:nvSpPr>
            <p:cNvPr id="334878" name="Text Box 30"/>
            <p:cNvSpPr txBox="1">
              <a:spLocks noChangeArrowheads="1"/>
            </p:cNvSpPr>
            <p:nvPr/>
          </p:nvSpPr>
          <p:spPr bwMode="auto">
            <a:xfrm>
              <a:off x="839" y="2432"/>
              <a:ext cx="726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Ticket Granting Service</a:t>
              </a:r>
            </a:p>
          </p:txBody>
        </p:sp>
      </p:grpSp>
      <p:sp>
        <p:nvSpPr>
          <p:cNvPr id="334879" name="AutoShape 31"/>
          <p:cNvSpPr>
            <a:spLocks noChangeArrowheads="1"/>
          </p:cNvSpPr>
          <p:nvPr/>
        </p:nvSpPr>
        <p:spPr bwMode="auto">
          <a:xfrm>
            <a:off x="571472" y="620713"/>
            <a:ext cx="2055841" cy="1341656"/>
          </a:xfrm>
          <a:prstGeom prst="wedgeEllipseCallout">
            <a:avLst>
              <a:gd name="adj1" fmla="val 6088"/>
              <a:gd name="adj2" fmla="val 160019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914400"/>
            <a:r>
              <a:rPr lang="en-CA" sz="1400"/>
              <a:t>Ok, here is your Molson Canadian service ticket</a:t>
            </a:r>
          </a:p>
        </p:txBody>
      </p:sp>
      <p:sp>
        <p:nvSpPr>
          <p:cNvPr id="334880" name="Line 32"/>
          <p:cNvSpPr>
            <a:spLocks noChangeShapeType="1"/>
          </p:cNvSpPr>
          <p:nvPr/>
        </p:nvSpPr>
        <p:spPr bwMode="auto">
          <a:xfrm flipH="1" flipV="1">
            <a:off x="2411413" y="4005263"/>
            <a:ext cx="1582737" cy="11509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3" grpId="0" animBg="1"/>
      <p:bldP spid="334879" grpId="0" animBg="1"/>
      <p:bldP spid="3348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EC14A9CE-49A4-4574-ADDF-0C13283D9167}" type="slidenum">
              <a:rPr lang="en-US"/>
              <a:pPr/>
              <a:t>6</a:t>
            </a:fld>
            <a:endParaRPr lang="en-US"/>
          </a:p>
        </p:txBody>
      </p:sp>
      <p:sp>
        <p:nvSpPr>
          <p:cNvPr id="335874" name="AutoShape 2"/>
          <p:cNvSpPr>
            <a:spLocks noChangeArrowheads="1"/>
          </p:cNvSpPr>
          <p:nvPr/>
        </p:nvSpPr>
        <p:spPr bwMode="auto">
          <a:xfrm>
            <a:off x="5364163" y="5445125"/>
            <a:ext cx="936625" cy="711200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CA" sz="1200"/>
              <a:t>Ticket Granting Ticket</a:t>
            </a: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n-CA" i="1" dirty="0"/>
          </a:p>
        </p:txBody>
      </p:sp>
      <p:sp>
        <p:nvSpPr>
          <p:cNvPr id="335876" name="Freeform 4"/>
          <p:cNvSpPr>
            <a:spLocks/>
          </p:cNvSpPr>
          <p:nvPr/>
        </p:nvSpPr>
        <p:spPr bwMode="auto">
          <a:xfrm>
            <a:off x="971550" y="4076700"/>
            <a:ext cx="2879725" cy="936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14" y="590"/>
              </a:cxn>
            </a:cxnLst>
            <a:rect l="0" t="0" r="r" b="b"/>
            <a:pathLst>
              <a:path w="1814" h="590">
                <a:moveTo>
                  <a:pt x="0" y="0"/>
                </a:moveTo>
                <a:cubicBezTo>
                  <a:pt x="774" y="261"/>
                  <a:pt x="1549" y="522"/>
                  <a:pt x="1814" y="590"/>
                </a:cubicBezTo>
              </a:path>
            </a:pathLst>
          </a:custGeom>
          <a:noFill/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5877" name="Rectangle 5"/>
          <p:cNvSpPr>
            <a:spLocks noChangeArrowheads="1"/>
          </p:cNvSpPr>
          <p:nvPr/>
        </p:nvSpPr>
        <p:spPr bwMode="auto">
          <a:xfrm>
            <a:off x="2555875" y="4076700"/>
            <a:ext cx="122396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5878" name="AutoShape 6"/>
          <p:cNvSpPr>
            <a:spLocks noChangeArrowheads="1"/>
          </p:cNvSpPr>
          <p:nvPr/>
        </p:nvSpPr>
        <p:spPr bwMode="auto">
          <a:xfrm>
            <a:off x="900113" y="3378200"/>
            <a:ext cx="1368425" cy="914400"/>
          </a:xfrm>
          <a:prstGeom prst="foldedCorner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CA" sz="1200">
                <a:solidFill>
                  <a:schemeClr val="bg1"/>
                </a:solidFill>
              </a:rPr>
              <a:t>Molson Canadian Service Ticket</a:t>
            </a:r>
            <a:br>
              <a:rPr lang="en-CA" sz="1200">
                <a:solidFill>
                  <a:schemeClr val="bg1"/>
                </a:solidFill>
              </a:rPr>
            </a:br>
            <a:r>
              <a:rPr lang="en-CA" sz="1200" i="1">
                <a:solidFill>
                  <a:schemeClr val="bg1"/>
                </a:solidFill>
              </a:rPr>
              <a:t>(good for 1 hour)</a:t>
            </a:r>
          </a:p>
        </p:txBody>
      </p:sp>
      <p:pic>
        <p:nvPicPr>
          <p:cNvPr id="335879" name="Picture 7" descr="MCj043262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550" y="4221163"/>
            <a:ext cx="1704975" cy="1704975"/>
          </a:xfrm>
          <a:prstGeom prst="rect">
            <a:avLst/>
          </a:prstGeom>
          <a:noFill/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987675" y="1557338"/>
            <a:ext cx="1439863" cy="1295400"/>
            <a:chOff x="340" y="981"/>
            <a:chExt cx="907" cy="816"/>
          </a:xfrm>
        </p:grpSpPr>
        <p:sp>
          <p:nvSpPr>
            <p:cNvPr id="335881" name="Rectangle 9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5882" name="Rectangle 10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Export</a:t>
              </a:r>
            </a:p>
          </p:txBody>
        </p:sp>
        <p:sp>
          <p:nvSpPr>
            <p:cNvPr id="335883" name="Line 11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5884" name="Line 12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860925" y="1557338"/>
            <a:ext cx="1439863" cy="1295400"/>
            <a:chOff x="340" y="981"/>
            <a:chExt cx="907" cy="816"/>
          </a:xfrm>
        </p:grpSpPr>
        <p:sp>
          <p:nvSpPr>
            <p:cNvPr id="335886" name="Rectangle 14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5887" name="Rectangle 15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Canadian</a:t>
              </a:r>
            </a:p>
          </p:txBody>
        </p:sp>
        <p:sp>
          <p:nvSpPr>
            <p:cNvPr id="335888" name="Line 16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5889" name="Line 17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661150" y="1557338"/>
            <a:ext cx="1439863" cy="1295400"/>
            <a:chOff x="340" y="981"/>
            <a:chExt cx="907" cy="816"/>
          </a:xfrm>
        </p:grpSpPr>
        <p:sp>
          <p:nvSpPr>
            <p:cNvPr id="335891" name="Rectangle 19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5892" name="Rectangle 20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Coors Light</a:t>
              </a:r>
            </a:p>
          </p:txBody>
        </p:sp>
        <p:sp>
          <p:nvSpPr>
            <p:cNvPr id="335893" name="Line 21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5894" name="Line 22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323850" y="2349500"/>
            <a:ext cx="2160588" cy="1889125"/>
            <a:chOff x="204" y="1472"/>
            <a:chExt cx="1361" cy="1190"/>
          </a:xfrm>
        </p:grpSpPr>
        <p:sp>
          <p:nvSpPr>
            <p:cNvPr id="335896" name="Rectangle 24"/>
            <p:cNvSpPr>
              <a:spLocks noChangeArrowheads="1"/>
            </p:cNvSpPr>
            <p:nvPr/>
          </p:nvSpPr>
          <p:spPr bwMode="auto">
            <a:xfrm>
              <a:off x="2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AS</a:t>
              </a:r>
            </a:p>
          </p:txBody>
        </p:sp>
        <p:sp>
          <p:nvSpPr>
            <p:cNvPr id="335897" name="Rectangle 25"/>
            <p:cNvSpPr>
              <a:spLocks noChangeArrowheads="1"/>
            </p:cNvSpPr>
            <p:nvPr/>
          </p:nvSpPr>
          <p:spPr bwMode="auto">
            <a:xfrm>
              <a:off x="249" y="1616"/>
              <a:ext cx="1179" cy="181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KDC</a:t>
              </a:r>
            </a:p>
          </p:txBody>
        </p:sp>
        <p:sp>
          <p:nvSpPr>
            <p:cNvPr id="335898" name="Line 26"/>
            <p:cNvSpPr>
              <a:spLocks noChangeShapeType="1"/>
            </p:cNvSpPr>
            <p:nvPr/>
          </p:nvSpPr>
          <p:spPr bwMode="auto">
            <a:xfrm>
              <a:off x="249" y="175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5899" name="Line 27"/>
            <p:cNvSpPr>
              <a:spLocks noChangeShapeType="1"/>
            </p:cNvSpPr>
            <p:nvPr/>
          </p:nvSpPr>
          <p:spPr bwMode="auto">
            <a:xfrm>
              <a:off x="1428" y="1706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5900" name="Rectangle 28"/>
            <p:cNvSpPr>
              <a:spLocks noChangeArrowheads="1"/>
            </p:cNvSpPr>
            <p:nvPr/>
          </p:nvSpPr>
          <p:spPr bwMode="auto">
            <a:xfrm>
              <a:off x="8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TGS</a:t>
              </a:r>
            </a:p>
          </p:txBody>
        </p:sp>
        <p:sp>
          <p:nvSpPr>
            <p:cNvPr id="335901" name="Text Box 29"/>
            <p:cNvSpPr txBox="1">
              <a:spLocks noChangeArrowheads="1"/>
            </p:cNvSpPr>
            <p:nvPr/>
          </p:nvSpPr>
          <p:spPr bwMode="auto">
            <a:xfrm>
              <a:off x="204" y="1472"/>
              <a:ext cx="1315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algn="l" defTabSz="914400">
                <a:spcBef>
                  <a:spcPct val="50000"/>
                </a:spcBef>
              </a:pPr>
              <a:r>
                <a:rPr lang="en-CA" sz="900"/>
                <a:t>Key Distribution Center</a:t>
              </a:r>
            </a:p>
          </p:txBody>
        </p:sp>
        <p:sp>
          <p:nvSpPr>
            <p:cNvPr id="335902" name="Text Box 30"/>
            <p:cNvSpPr txBox="1">
              <a:spLocks noChangeArrowheads="1"/>
            </p:cNvSpPr>
            <p:nvPr/>
          </p:nvSpPr>
          <p:spPr bwMode="auto">
            <a:xfrm>
              <a:off x="249" y="2432"/>
              <a:ext cx="590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Authentication Server</a:t>
              </a:r>
            </a:p>
          </p:txBody>
        </p:sp>
        <p:sp>
          <p:nvSpPr>
            <p:cNvPr id="335903" name="Text Box 31"/>
            <p:cNvSpPr txBox="1">
              <a:spLocks noChangeArrowheads="1"/>
            </p:cNvSpPr>
            <p:nvPr/>
          </p:nvSpPr>
          <p:spPr bwMode="auto">
            <a:xfrm>
              <a:off x="839" y="2432"/>
              <a:ext cx="726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Ticket Granting Service</a:t>
              </a:r>
            </a:p>
          </p:txBody>
        </p:sp>
      </p:grpSp>
      <p:sp>
        <p:nvSpPr>
          <p:cNvPr id="335904" name="Line 32"/>
          <p:cNvSpPr>
            <a:spLocks noChangeShapeType="1"/>
          </p:cNvSpPr>
          <p:nvPr/>
        </p:nvSpPr>
        <p:spPr bwMode="auto">
          <a:xfrm flipH="1" flipV="1">
            <a:off x="2411413" y="4005263"/>
            <a:ext cx="1582737" cy="11509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0.02477 L 0.54723 0.26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58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1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8" grpId="0" animBg="1"/>
      <p:bldP spid="33590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3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EBC9863E-C226-433D-8C81-FC06E8EF64EF}" type="slidenum">
              <a:rPr lang="en-US"/>
              <a:pPr/>
              <a:t>7</a:t>
            </a:fld>
            <a:endParaRPr lang="en-US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n-CA" i="1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987675" y="1557338"/>
            <a:ext cx="1439863" cy="1295400"/>
            <a:chOff x="340" y="981"/>
            <a:chExt cx="907" cy="816"/>
          </a:xfrm>
        </p:grpSpPr>
        <p:sp>
          <p:nvSpPr>
            <p:cNvPr id="336900" name="Rectangle 4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6901" name="Rectangle 5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Export</a:t>
              </a:r>
            </a:p>
          </p:txBody>
        </p:sp>
        <p:sp>
          <p:nvSpPr>
            <p:cNvPr id="336902" name="Line 6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6903" name="Line 7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860925" y="1557338"/>
            <a:ext cx="1439863" cy="1295400"/>
            <a:chOff x="340" y="981"/>
            <a:chExt cx="907" cy="816"/>
          </a:xfrm>
        </p:grpSpPr>
        <p:sp>
          <p:nvSpPr>
            <p:cNvPr id="336905" name="Rectangle 9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6906" name="Rectangle 10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Molson Canadian</a:t>
              </a:r>
            </a:p>
          </p:txBody>
        </p:sp>
        <p:sp>
          <p:nvSpPr>
            <p:cNvPr id="336907" name="Line 11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6908" name="Line 12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6661150" y="1557338"/>
            <a:ext cx="1439863" cy="1295400"/>
            <a:chOff x="340" y="981"/>
            <a:chExt cx="907" cy="816"/>
          </a:xfrm>
        </p:grpSpPr>
        <p:sp>
          <p:nvSpPr>
            <p:cNvPr id="336910" name="Rectangle 14"/>
            <p:cNvSpPr>
              <a:spLocks noChangeArrowheads="1"/>
            </p:cNvSpPr>
            <p:nvPr/>
          </p:nvSpPr>
          <p:spPr bwMode="auto">
            <a:xfrm>
              <a:off x="340" y="1434"/>
              <a:ext cx="907" cy="36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/>
              <a:r>
                <a:rPr lang="en-CA" sz="1400" i="1"/>
                <a:t>Service ticket required</a:t>
              </a:r>
            </a:p>
          </p:txBody>
        </p:sp>
        <p:sp>
          <p:nvSpPr>
            <p:cNvPr id="336911" name="Rectangle 15"/>
            <p:cNvSpPr>
              <a:spLocks noChangeArrowheads="1"/>
            </p:cNvSpPr>
            <p:nvPr/>
          </p:nvSpPr>
          <p:spPr bwMode="auto">
            <a:xfrm>
              <a:off x="340" y="981"/>
              <a:ext cx="907" cy="18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 sz="1400" b="1"/>
                <a:t>Coors Light</a:t>
              </a:r>
            </a:p>
          </p:txBody>
        </p:sp>
        <p:sp>
          <p:nvSpPr>
            <p:cNvPr id="336912" name="Line 16"/>
            <p:cNvSpPr>
              <a:spLocks noChangeShapeType="1"/>
            </p:cNvSpPr>
            <p:nvPr/>
          </p:nvSpPr>
          <p:spPr bwMode="auto">
            <a:xfrm>
              <a:off x="340" y="1117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6913" name="Line 17"/>
            <p:cNvSpPr>
              <a:spLocks noChangeShapeType="1"/>
            </p:cNvSpPr>
            <p:nvPr/>
          </p:nvSpPr>
          <p:spPr bwMode="auto">
            <a:xfrm>
              <a:off x="1247" y="107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6914" name="Freeform 18"/>
          <p:cNvSpPr>
            <a:spLocks/>
          </p:cNvSpPr>
          <p:nvPr/>
        </p:nvSpPr>
        <p:spPr bwMode="auto">
          <a:xfrm>
            <a:off x="971550" y="4076700"/>
            <a:ext cx="2879725" cy="936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14" y="590"/>
              </a:cxn>
            </a:cxnLst>
            <a:rect l="0" t="0" r="r" b="b"/>
            <a:pathLst>
              <a:path w="1814" h="590">
                <a:moveTo>
                  <a:pt x="0" y="0"/>
                </a:moveTo>
                <a:cubicBezTo>
                  <a:pt x="774" y="261"/>
                  <a:pt x="1549" y="522"/>
                  <a:pt x="1814" y="590"/>
                </a:cubicBezTo>
              </a:path>
            </a:pathLst>
          </a:custGeom>
          <a:noFill/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6915" name="AutoShape 19"/>
          <p:cNvSpPr>
            <a:spLocks noChangeArrowheads="1"/>
          </p:cNvSpPr>
          <p:nvPr/>
        </p:nvSpPr>
        <p:spPr bwMode="auto">
          <a:xfrm>
            <a:off x="2714612" y="4119563"/>
            <a:ext cx="1424001" cy="1038701"/>
          </a:xfrm>
          <a:prstGeom prst="wedgeEllipseCallout">
            <a:avLst>
              <a:gd name="adj1" fmla="val 43259"/>
              <a:gd name="adj2" fmla="val 68639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914400"/>
            <a:r>
              <a:rPr lang="en-CA" sz="1400"/>
              <a:t>Molson Canadian please</a:t>
            </a:r>
          </a:p>
        </p:txBody>
      </p:sp>
      <p:sp>
        <p:nvSpPr>
          <p:cNvPr id="336916" name="AutoShape 20"/>
          <p:cNvSpPr>
            <a:spLocks noChangeArrowheads="1"/>
          </p:cNvSpPr>
          <p:nvPr/>
        </p:nvSpPr>
        <p:spPr bwMode="auto">
          <a:xfrm>
            <a:off x="5451305" y="3068638"/>
            <a:ext cx="1425746" cy="865187"/>
          </a:xfrm>
          <a:prstGeom prst="wedgeEllipseCallout">
            <a:avLst>
              <a:gd name="adj1" fmla="val -66032"/>
              <a:gd name="adj2" fmla="val -72569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defTabSz="914400"/>
            <a:r>
              <a:rPr lang="en-CA" sz="1400" dirty="0"/>
              <a:t>Here is your beer!</a:t>
            </a:r>
          </a:p>
        </p:txBody>
      </p:sp>
      <p:sp>
        <p:nvSpPr>
          <p:cNvPr id="336917" name="AutoShape 21"/>
          <p:cNvSpPr>
            <a:spLocks noChangeArrowheads="1"/>
          </p:cNvSpPr>
          <p:nvPr/>
        </p:nvSpPr>
        <p:spPr bwMode="auto">
          <a:xfrm>
            <a:off x="5364163" y="5445125"/>
            <a:ext cx="936625" cy="711200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CA" sz="1200"/>
              <a:t>Ticket Granting Ticket</a:t>
            </a:r>
          </a:p>
        </p:txBody>
      </p:sp>
      <p:pic>
        <p:nvPicPr>
          <p:cNvPr id="336918" name="Picture 22" descr="MCj043262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550" y="4221163"/>
            <a:ext cx="1704975" cy="1704975"/>
          </a:xfrm>
          <a:prstGeom prst="rect">
            <a:avLst/>
          </a:prstGeom>
          <a:noFill/>
        </p:spPr>
      </p:pic>
      <p:sp>
        <p:nvSpPr>
          <p:cNvPr id="336919" name="AutoShape 23"/>
          <p:cNvSpPr>
            <a:spLocks noChangeArrowheads="1"/>
          </p:cNvSpPr>
          <p:nvPr/>
        </p:nvSpPr>
        <p:spPr bwMode="auto">
          <a:xfrm>
            <a:off x="6300788" y="5373688"/>
            <a:ext cx="1368425" cy="914400"/>
          </a:xfrm>
          <a:prstGeom prst="foldedCorner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CA" sz="1200">
                <a:solidFill>
                  <a:schemeClr val="bg1"/>
                </a:solidFill>
              </a:rPr>
              <a:t>Molson Canadian Service Ticket</a:t>
            </a:r>
            <a:br>
              <a:rPr lang="en-CA" sz="1200">
                <a:solidFill>
                  <a:schemeClr val="bg1"/>
                </a:solidFill>
              </a:rPr>
            </a:br>
            <a:r>
              <a:rPr lang="en-CA" sz="1200" i="1">
                <a:solidFill>
                  <a:schemeClr val="bg1"/>
                </a:solidFill>
              </a:rPr>
              <a:t>(good for 1 hour)</a:t>
            </a:r>
          </a:p>
        </p:txBody>
      </p:sp>
      <p:pic>
        <p:nvPicPr>
          <p:cNvPr id="336920" name="Picture 24" descr="MCj040605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928934"/>
            <a:ext cx="1254125" cy="1296988"/>
          </a:xfrm>
          <a:prstGeom prst="rect">
            <a:avLst/>
          </a:prstGeom>
          <a:noFill/>
        </p:spPr>
      </p:pic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323850" y="2336800"/>
            <a:ext cx="2160588" cy="1889125"/>
            <a:chOff x="204" y="1472"/>
            <a:chExt cx="1361" cy="1190"/>
          </a:xfrm>
        </p:grpSpPr>
        <p:sp>
          <p:nvSpPr>
            <p:cNvPr id="336922" name="Rectangle 26"/>
            <p:cNvSpPr>
              <a:spLocks noChangeArrowheads="1"/>
            </p:cNvSpPr>
            <p:nvPr/>
          </p:nvSpPr>
          <p:spPr bwMode="auto">
            <a:xfrm>
              <a:off x="2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AS</a:t>
              </a:r>
            </a:p>
          </p:txBody>
        </p:sp>
        <p:sp>
          <p:nvSpPr>
            <p:cNvPr id="336923" name="Rectangle 27"/>
            <p:cNvSpPr>
              <a:spLocks noChangeArrowheads="1"/>
            </p:cNvSpPr>
            <p:nvPr/>
          </p:nvSpPr>
          <p:spPr bwMode="auto">
            <a:xfrm>
              <a:off x="249" y="1616"/>
              <a:ext cx="1179" cy="181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KDC</a:t>
              </a:r>
            </a:p>
          </p:txBody>
        </p:sp>
        <p:sp>
          <p:nvSpPr>
            <p:cNvPr id="336924" name="Line 28"/>
            <p:cNvSpPr>
              <a:spLocks noChangeShapeType="1"/>
            </p:cNvSpPr>
            <p:nvPr/>
          </p:nvSpPr>
          <p:spPr bwMode="auto">
            <a:xfrm>
              <a:off x="249" y="175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6925" name="Line 29"/>
            <p:cNvSpPr>
              <a:spLocks noChangeShapeType="1"/>
            </p:cNvSpPr>
            <p:nvPr/>
          </p:nvSpPr>
          <p:spPr bwMode="auto">
            <a:xfrm>
              <a:off x="1428" y="1706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6926" name="Rectangle 30"/>
            <p:cNvSpPr>
              <a:spLocks noChangeArrowheads="1"/>
            </p:cNvSpPr>
            <p:nvPr/>
          </p:nvSpPr>
          <p:spPr bwMode="auto">
            <a:xfrm>
              <a:off x="849" y="2069"/>
              <a:ext cx="580" cy="363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defTabSz="914400"/>
              <a:r>
                <a:rPr lang="en-CA"/>
                <a:t>TGS</a:t>
              </a:r>
            </a:p>
          </p:txBody>
        </p:sp>
        <p:sp>
          <p:nvSpPr>
            <p:cNvPr id="336927" name="Text Box 31"/>
            <p:cNvSpPr txBox="1">
              <a:spLocks noChangeArrowheads="1"/>
            </p:cNvSpPr>
            <p:nvPr/>
          </p:nvSpPr>
          <p:spPr bwMode="auto">
            <a:xfrm>
              <a:off x="204" y="1472"/>
              <a:ext cx="1315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algn="l" defTabSz="914400">
                <a:spcBef>
                  <a:spcPct val="50000"/>
                </a:spcBef>
              </a:pPr>
              <a:r>
                <a:rPr lang="en-CA" sz="900"/>
                <a:t>Key Distribution Center</a:t>
              </a:r>
            </a:p>
          </p:txBody>
        </p:sp>
        <p:sp>
          <p:nvSpPr>
            <p:cNvPr id="336928" name="Text Box 32"/>
            <p:cNvSpPr txBox="1">
              <a:spLocks noChangeArrowheads="1"/>
            </p:cNvSpPr>
            <p:nvPr/>
          </p:nvSpPr>
          <p:spPr bwMode="auto">
            <a:xfrm>
              <a:off x="249" y="2432"/>
              <a:ext cx="590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Authentication Server</a:t>
              </a:r>
            </a:p>
          </p:txBody>
        </p:sp>
        <p:sp>
          <p:nvSpPr>
            <p:cNvPr id="336929" name="Text Box 33"/>
            <p:cNvSpPr txBox="1">
              <a:spLocks noChangeArrowheads="1"/>
            </p:cNvSpPr>
            <p:nvPr/>
          </p:nvSpPr>
          <p:spPr bwMode="auto">
            <a:xfrm>
              <a:off x="839" y="2432"/>
              <a:ext cx="726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914400">
                <a:spcBef>
                  <a:spcPct val="50000"/>
                </a:spcBef>
              </a:pPr>
              <a:r>
                <a:rPr lang="en-CA" sz="900"/>
                <a:t>Ticket Granting Service</a:t>
              </a:r>
            </a:p>
          </p:txBody>
        </p:sp>
      </p:grpSp>
      <p:sp>
        <p:nvSpPr>
          <p:cNvPr id="336930" name="Line 34"/>
          <p:cNvSpPr>
            <a:spLocks noChangeShapeType="1"/>
          </p:cNvSpPr>
          <p:nvPr/>
        </p:nvSpPr>
        <p:spPr bwMode="auto">
          <a:xfrm flipV="1">
            <a:off x="4932363" y="2997200"/>
            <a:ext cx="144462" cy="1079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med"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3369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15" grpId="0" animBg="1"/>
      <p:bldP spid="336916" grpId="0" animBg="1"/>
      <p:bldP spid="3369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08850" y="6237288"/>
            <a:ext cx="457200" cy="476250"/>
          </a:xfrm>
          <a:prstGeom prst="rect">
            <a:avLst/>
          </a:prstGeom>
        </p:spPr>
        <p:txBody>
          <a:bodyPr/>
          <a:lstStyle/>
          <a:p>
            <a:fld id="{439AD3E9-1A3E-489F-A800-0CC02C18D426}" type="slidenum">
              <a:rPr lang="en-US"/>
              <a:pPr/>
              <a:t>8</a:t>
            </a:fld>
            <a:endParaRPr lang="en-US"/>
          </a:p>
        </p:txBody>
      </p:sp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dirty="0" smtClean="0"/>
              <a:t>Kerberos Analogy</a:t>
            </a:r>
            <a:endParaRPr lang="en-CA" dirty="0"/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KDC:  Key Distribution Centre</a:t>
            </a:r>
          </a:p>
          <a:p>
            <a:pPr lvl="1"/>
            <a:r>
              <a:rPr lang="en-CA" dirty="0" smtClean="0"/>
              <a:t>AS: Authentication Server</a:t>
            </a:r>
          </a:p>
          <a:p>
            <a:pPr lvl="1"/>
            <a:r>
              <a:rPr lang="en-CA" dirty="0" smtClean="0"/>
              <a:t>Ticket Granting Server</a:t>
            </a:r>
          </a:p>
          <a:p>
            <a:r>
              <a:rPr lang="en-CA" dirty="0" smtClean="0"/>
              <a:t>TGT:  Ticket Granting Ticket</a:t>
            </a:r>
          </a:p>
          <a:p>
            <a:pPr>
              <a:buFontTx/>
              <a:buChar char="•"/>
            </a:pPr>
            <a:r>
              <a:rPr lang="en-CA" dirty="0" smtClean="0"/>
              <a:t>P1 </a:t>
            </a:r>
            <a:r>
              <a:rPr lang="en-CA" dirty="0"/>
              <a:t>– Kerberos Principal 1(User)</a:t>
            </a:r>
          </a:p>
          <a:p>
            <a:pPr>
              <a:buFontTx/>
              <a:buChar char="•"/>
            </a:pPr>
            <a:r>
              <a:rPr lang="en-CA" dirty="0"/>
              <a:t>P2 – Kerberos Principal 2 (Service</a:t>
            </a:r>
            <a:r>
              <a:rPr lang="en-CA" dirty="0" smtClean="0"/>
              <a:t>)</a:t>
            </a:r>
          </a:p>
          <a:p>
            <a:r>
              <a:rPr lang="en-CA" dirty="0" smtClean="0"/>
              <a:t>Service </a:t>
            </a:r>
            <a:r>
              <a:rPr lang="en-CA" dirty="0"/>
              <a:t>Ticket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3985</TotalTime>
  <Words>422</Words>
  <Application>Microsoft Office PowerPoint</Application>
  <PresentationFormat>On-screen Show (4:3)</PresentationFormat>
  <Paragraphs>119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 Presentation</vt:lpstr>
      <vt:lpstr>L02 Kerberos Analogy</vt:lpstr>
      <vt:lpstr>Slide 2</vt:lpstr>
      <vt:lpstr>Slide 3</vt:lpstr>
      <vt:lpstr>Slide 4</vt:lpstr>
      <vt:lpstr>Slide 5</vt:lpstr>
      <vt:lpstr>Slide 6</vt:lpstr>
      <vt:lpstr>Slide 7</vt:lpstr>
      <vt:lpstr>Kerberos Analogy</vt:lpstr>
    </vt:vector>
  </TitlesOfParts>
  <Company>Ryerson University, The Chang School of Business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Information Security and Risk Management</dc:subject>
  <dc:creator>Ann Marie Westgate</dc:creator>
  <cp:lastModifiedBy>student</cp:lastModifiedBy>
  <cp:revision>174</cp:revision>
  <dcterms:modified xsi:type="dcterms:W3CDTF">2010-01-28T01:27:31Z</dcterms:modified>
</cp:coreProperties>
</file>